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71" r:id="rId4"/>
    <p:sldId id="258" r:id="rId5"/>
    <p:sldId id="260" r:id="rId6"/>
    <p:sldId id="261" r:id="rId7"/>
    <p:sldId id="269" r:id="rId8"/>
    <p:sldId id="270" r:id="rId9"/>
    <p:sldId id="259" r:id="rId10"/>
    <p:sldId id="262" r:id="rId11"/>
    <p:sldId id="273" r:id="rId12"/>
    <p:sldId id="274" r:id="rId13"/>
    <p:sldId id="275" r:id="rId14"/>
    <p:sldId id="263" r:id="rId15"/>
    <p:sldId id="276" r:id="rId16"/>
    <p:sldId id="277" r:id="rId17"/>
    <p:sldId id="278" r:id="rId18"/>
    <p:sldId id="264" r:id="rId19"/>
    <p:sldId id="265" r:id="rId20"/>
    <p:sldId id="279" r:id="rId21"/>
    <p:sldId id="280" r:id="rId22"/>
    <p:sldId id="266" r:id="rId23"/>
    <p:sldId id="267" r:id="rId24"/>
    <p:sldId id="268"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or Admenko" initials="IA" lastIdx="2" clrIdx="0">
    <p:extLst>
      <p:ext uri="{19B8F6BF-5375-455C-9EA6-DF929625EA0E}">
        <p15:presenceInfo xmlns:p15="http://schemas.microsoft.com/office/powerpoint/2012/main" userId="S::Igor.Admenko@s.afeka.ac.il::c58b290f-195d-472a-84f8-d553f8cafad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32" autoAdjust="0"/>
  </p:normalViewPr>
  <p:slideViewPr>
    <p:cSldViewPr snapToGrid="0" snapToObjects="1">
      <p:cViewPr varScale="1">
        <p:scale>
          <a:sx n="107" d="100"/>
          <a:sy n="107" d="100"/>
        </p:scale>
        <p:origin x="173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1" y="2226504"/>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1"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1" y="1828801"/>
            <a:ext cx="990599" cy="228659"/>
          </a:xfrm>
        </p:spPr>
        <p:txBody>
          <a:bodyPr anchor="t"/>
          <a:lstStyle>
            <a:lvl1pPr algn="l">
              <a:defRPr b="0" i="0">
                <a:solidFill>
                  <a:schemeClr val="bg1">
                    <a:alpha val="60000"/>
                  </a:schemeClr>
                </a:solidFill>
              </a:defRPr>
            </a:lvl1p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bwMode="gray">
          <a:xfrm rot="5400000">
            <a:off x="6236209" y="3264408"/>
            <a:ext cx="3859795" cy="228660"/>
          </a:xfrm>
        </p:spPr>
        <p:txBody>
          <a:bodyPr/>
          <a:lstStyle>
            <a:lvl1pPr>
              <a:defRPr b="0" i="0">
                <a:solidFill>
                  <a:schemeClr val="bg1">
                    <a:alpha val="60000"/>
                  </a:schemeClr>
                </a:solidFill>
              </a:defRPr>
            </a:lvl1pPr>
          </a:lstStyle>
          <a:p>
            <a:endParaRPr 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7" y="295732"/>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827801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8/2/2024</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7" y="295732"/>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926845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1" y="3488025"/>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7" y="295732"/>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2642215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1" y="651692"/>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9" y="2900293"/>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1" y="927101"/>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9" y="3809280"/>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1" y="5000818"/>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7" y="295732"/>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83406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10"/>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7" y="295732"/>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2222880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1"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5"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2"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3"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6"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CAD085-E8A6-8845-BD4E-CB4CCA059FC4}" type="datetimeFigureOut">
              <a:rPr lang="en-US" smtClean="0"/>
              <a:t>8/2/2024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7" y="295732"/>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917178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6"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60"/>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6"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6" y="4848210"/>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3"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2"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3" y="4837560"/>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CAD085-E8A6-8845-BD4E-CB4CCA059FC4}" type="datetimeFigureOut">
              <a:rPr lang="en-US" smtClean="0"/>
              <a:t>8/2/2024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7" y="295732"/>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450377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2" y="6387912"/>
            <a:ext cx="990599" cy="228659"/>
          </a:xfrm>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a:xfrm>
            <a:off x="516134" y="6387910"/>
            <a:ext cx="3859795" cy="228660"/>
          </a:xfrm>
        </p:spPr>
        <p:txBody>
          <a:bodyPr/>
          <a:lstStyle/>
          <a:p>
            <a:endParaRPr lang="en-US"/>
          </a:p>
        </p:txBody>
      </p:sp>
      <p:sp>
        <p:nvSpPr>
          <p:cNvPr id="6" name="Slide Number Placeholder 5"/>
          <p:cNvSpPr>
            <a:spLocks noGrp="1"/>
          </p:cNvSpPr>
          <p:nvPr>
            <p:ph type="sldNum" sz="quarter" idx="12"/>
          </p:nvPr>
        </p:nvSpPr>
        <p:spPr>
          <a:xfrm>
            <a:off x="7678617" y="295732"/>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696072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8"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10" y="1765598"/>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a:xfrm>
            <a:off x="538547" y="6365498"/>
            <a:ext cx="3859795" cy="228660"/>
          </a:xfrm>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7" y="295732"/>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397224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1" y="927100"/>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678617" y="295732"/>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2391762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2"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7" y="295732"/>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2801148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2"/>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678617" y="295732"/>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986885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9"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2"/>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2" y="2489202"/>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7"/>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8/2/2024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7" y="295732"/>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32329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8/2/2024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678617" y="295732"/>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255623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5BCAD085-E8A6-8845-BD4E-CB4CCA059FC4}" type="datetimeFigureOut">
              <a:rPr lang="en-US" smtClean="0"/>
              <a:t>8/2/2024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678617" y="295732"/>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4023496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2" y="3086847"/>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8/2/2024</a:t>
            </a:fld>
            <a:endParaRPr lang="en-US"/>
          </a:p>
        </p:txBody>
      </p:sp>
      <p:sp>
        <p:nvSpPr>
          <p:cNvPr id="6" name="Footer Placeholder 5"/>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7" y="295732"/>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444311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8/2/2024</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7" y="295732"/>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4008906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101"/>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4" y="6365500"/>
            <a:ext cx="990599" cy="228659"/>
          </a:xfrm>
          <a:prstGeom prst="rect">
            <a:avLst/>
          </a:prstGeom>
        </p:spPr>
        <p:txBody>
          <a:bodyPr vert="horz" lIns="91440" tIns="45720" rIns="91440" bIns="45720" rtlCol="0" anchor="b"/>
          <a:lstStyle>
            <a:lvl1pPr algn="r">
              <a:defRPr sz="900" b="1" i="0">
                <a:solidFill>
                  <a:schemeClr val="accent1"/>
                </a:solidFill>
              </a:defRPr>
            </a:lvl1pPr>
          </a:lstStyle>
          <a:p>
            <a:fld id="{5BCAD085-E8A6-8845-BD4E-CB4CCA059FC4}" type="datetimeFigureOut">
              <a:rPr lang="en-US" smtClean="0"/>
              <a:t>8/2/2024</a:t>
            </a:fld>
            <a:endParaRPr lang="en-US"/>
          </a:p>
        </p:txBody>
      </p:sp>
      <p:sp>
        <p:nvSpPr>
          <p:cNvPr id="5" name="Footer Placeholder 4"/>
          <p:cNvSpPr>
            <a:spLocks noGrp="1"/>
          </p:cNvSpPr>
          <p:nvPr>
            <p:ph type="ftr" sz="quarter" idx="3"/>
          </p:nvPr>
        </p:nvSpPr>
        <p:spPr>
          <a:xfrm>
            <a:off x="590844"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7" y="295732"/>
            <a:ext cx="791308" cy="767687"/>
          </a:xfrm>
          <a:prstGeom prst="rect">
            <a:avLst/>
          </a:prstGeom>
        </p:spPr>
        <p:txBody>
          <a:bodyPr anchor="b"/>
          <a:lstStyle>
            <a:lvl1pPr algn="ctr">
              <a:defRPr sz="2800">
                <a:solidFill>
                  <a:schemeClr val="bg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1118902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1606" y="1694330"/>
            <a:ext cx="6840788" cy="2687435"/>
          </a:xfrm>
        </p:spPr>
        <p:txBody>
          <a:bodyPr>
            <a:normAutofit/>
          </a:bodyPr>
          <a:lstStyle/>
          <a:p>
            <a:r>
              <a:rPr lang="en-US" sz="3600" dirty="0"/>
              <a:t>Rail Symbol Detect Project: Automated BOM Generation of Railways Schematics</a:t>
            </a:r>
            <a:endParaRPr sz="3600" dirty="0"/>
          </a:p>
        </p:txBody>
      </p:sp>
      <p:sp>
        <p:nvSpPr>
          <p:cNvPr id="4" name="Subtitle 2">
            <a:extLst>
              <a:ext uri="{FF2B5EF4-FFF2-40B4-BE49-F238E27FC236}">
                <a16:creationId xmlns:a16="http://schemas.microsoft.com/office/drawing/2014/main" id="{A34EF4BB-2F77-4392-AE37-E48BD083AA85}"/>
              </a:ext>
            </a:extLst>
          </p:cNvPr>
          <p:cNvSpPr txBox="1">
            <a:spLocks/>
          </p:cNvSpPr>
          <p:nvPr/>
        </p:nvSpPr>
        <p:spPr>
          <a:xfrm>
            <a:off x="3356953" y="5263230"/>
            <a:ext cx="2312328" cy="39734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dirty="0"/>
              <a:t>Igor </a:t>
            </a:r>
            <a:r>
              <a:rPr lang="en-US" dirty="0" err="1"/>
              <a:t>Adamenko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t>
            </a:r>
            <a:r>
              <a:rPr dirty="0"/>
              <a:t>YOLOX</a:t>
            </a:r>
          </a:p>
        </p:txBody>
      </p:sp>
      <p:sp>
        <p:nvSpPr>
          <p:cNvPr id="3" name="Content Placeholder 2"/>
          <p:cNvSpPr>
            <a:spLocks noGrp="1"/>
          </p:cNvSpPr>
          <p:nvPr>
            <p:ph idx="1"/>
          </p:nvPr>
        </p:nvSpPr>
        <p:spPr>
          <a:xfrm>
            <a:off x="555624" y="2362199"/>
            <a:ext cx="8032751" cy="4200526"/>
          </a:xfrm>
        </p:spPr>
        <p:txBody>
          <a:bodyPr>
            <a:noAutofit/>
          </a:bodyPr>
          <a:lstStyle/>
          <a:p>
            <a:r>
              <a:rPr lang="en-US" b="1" dirty="0"/>
              <a:t>Pre-trained Model Utilization</a:t>
            </a:r>
            <a:r>
              <a:rPr lang="en-US" dirty="0"/>
              <a:t>: A pre-trained model is a machine learning model that has been previously trained on a large, general dataset. It learned features such as edges, shapes, and textures.</a:t>
            </a:r>
          </a:p>
          <a:p>
            <a:pPr marL="0" indent="0">
              <a:buNone/>
            </a:pPr>
            <a:endParaRPr lang="en-US" dirty="0"/>
          </a:p>
          <a:p>
            <a:r>
              <a:rPr lang="en-US" b="1" dirty="0"/>
              <a:t>Optimizing Training Options</a:t>
            </a:r>
            <a:r>
              <a:rPr lang="en-US" dirty="0"/>
              <a:t>: Fine-tunes training parameters to achieve optimal performance, balancing between accuracy and generalization.</a:t>
            </a:r>
          </a:p>
          <a:p>
            <a:pPr marL="0" indent="0">
              <a:buNone/>
            </a:pPr>
            <a:endParaRPr lang="en-US" dirty="0"/>
          </a:p>
          <a:p>
            <a:r>
              <a:rPr lang="en-US" b="1" dirty="0"/>
              <a:t>Evaluating Model Performance</a:t>
            </a:r>
            <a:r>
              <a:rPr lang="en-US" dirty="0"/>
              <a:t>: average precision (AP) scores are used to assess and present the model's precision in detecting specific classes.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YOLOX:</a:t>
            </a:r>
            <a:br>
              <a:rPr lang="en-US" dirty="0"/>
            </a:br>
            <a:r>
              <a:rPr lang="en-US" dirty="0"/>
              <a:t>Monitoring Loss Metrics</a:t>
            </a:r>
            <a:endParaRPr dirty="0"/>
          </a:p>
        </p:txBody>
      </p:sp>
      <p:sp>
        <p:nvSpPr>
          <p:cNvPr id="3" name="Content Placeholder 2"/>
          <p:cNvSpPr>
            <a:spLocks noGrp="1"/>
          </p:cNvSpPr>
          <p:nvPr>
            <p:ph idx="1"/>
          </p:nvPr>
        </p:nvSpPr>
        <p:spPr>
          <a:xfrm>
            <a:off x="413869" y="2040029"/>
            <a:ext cx="8093637" cy="4371976"/>
          </a:xfrm>
        </p:spPr>
        <p:txBody>
          <a:bodyPr>
            <a:noAutofit/>
          </a:bodyPr>
          <a:lstStyle/>
          <a:p>
            <a:pPr marL="0" indent="0">
              <a:buNone/>
            </a:pPr>
            <a:endParaRPr lang="en-US" sz="1700" dirty="0"/>
          </a:p>
          <a:p>
            <a:pPr lvl="1"/>
            <a:r>
              <a:rPr lang="en-US" sz="1800" b="1" dirty="0" err="1"/>
              <a:t>TrainingYoloXLoss</a:t>
            </a:r>
            <a:r>
              <a:rPr lang="en-US" sz="1800" dirty="0"/>
              <a:t>: indicates how well the model is learning to detect objects based on the training data. A lower loss value suggests better learning and fitting to the training data.</a:t>
            </a:r>
          </a:p>
          <a:p>
            <a:pPr lvl="1"/>
            <a:endParaRPr lang="en-US" sz="1800" dirty="0"/>
          </a:p>
          <a:p>
            <a:pPr lvl="1"/>
            <a:r>
              <a:rPr lang="en-US" sz="1800" b="1" dirty="0" err="1"/>
              <a:t>ValidationYoloXLoss</a:t>
            </a:r>
            <a:r>
              <a:rPr lang="en-US" sz="1800" dirty="0"/>
              <a:t>: helps in evaluating the model's generalization ability. A lower validation loss indicates that the model is performing well on unseen data.</a:t>
            </a:r>
          </a:p>
          <a:p>
            <a:pPr marL="402336" lvl="1" indent="0">
              <a:buNone/>
            </a:pPr>
            <a:endParaRPr lang="en-US" sz="1800" dirty="0"/>
          </a:p>
          <a:p>
            <a:pPr marL="402336" lvl="1" indent="0">
              <a:buNone/>
            </a:pPr>
            <a:r>
              <a:rPr lang="en-US" sz="1800" dirty="0"/>
              <a:t>Convergence of both losses to similar low values is ideal, indicating that the model is not overfitting (performing well only on the training data) or underfitting (performing poorly on both datasets).</a:t>
            </a:r>
          </a:p>
        </p:txBody>
      </p:sp>
    </p:spTree>
    <p:extLst>
      <p:ext uri="{BB962C8B-B14F-4D97-AF65-F5344CB8AC3E}">
        <p14:creationId xmlns:p14="http://schemas.microsoft.com/office/powerpoint/2010/main" val="3942824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55887-1089-49C3-8E60-6F8B06C08AA4}"/>
              </a:ext>
            </a:extLst>
          </p:cNvPr>
          <p:cNvSpPr>
            <a:spLocks noGrp="1"/>
          </p:cNvSpPr>
          <p:nvPr>
            <p:ph type="title"/>
          </p:nvPr>
        </p:nvSpPr>
        <p:spPr>
          <a:xfrm>
            <a:off x="865971" y="665843"/>
            <a:ext cx="6343672" cy="709865"/>
          </a:xfrm>
        </p:spPr>
        <p:txBody>
          <a:bodyPr/>
          <a:lstStyle/>
          <a:p>
            <a:r>
              <a:rPr lang="en-US" dirty="0"/>
              <a:t>Training YOLOX:</a:t>
            </a:r>
            <a:br>
              <a:rPr lang="en-US" dirty="0"/>
            </a:br>
            <a:r>
              <a:rPr lang="en-US" dirty="0"/>
              <a:t>Monitoring Loss Metrics</a:t>
            </a:r>
            <a:endParaRPr lang="ru-RU" dirty="0"/>
          </a:p>
        </p:txBody>
      </p:sp>
      <p:pic>
        <p:nvPicPr>
          <p:cNvPr id="5" name="Picture 4">
            <a:extLst>
              <a:ext uri="{FF2B5EF4-FFF2-40B4-BE49-F238E27FC236}">
                <a16:creationId xmlns:a16="http://schemas.microsoft.com/office/drawing/2014/main" id="{C7507D1D-3D83-459F-994B-A270F483D540}"/>
              </a:ext>
            </a:extLst>
          </p:cNvPr>
          <p:cNvPicPr>
            <a:picLocks noChangeAspect="1"/>
          </p:cNvPicPr>
          <p:nvPr/>
        </p:nvPicPr>
        <p:blipFill>
          <a:blip r:embed="rId2"/>
          <a:stretch>
            <a:fillRect/>
          </a:stretch>
        </p:blipFill>
        <p:spPr>
          <a:xfrm>
            <a:off x="0" y="2179675"/>
            <a:ext cx="9144000" cy="4678325"/>
          </a:xfrm>
          <a:prstGeom prst="rect">
            <a:avLst/>
          </a:prstGeom>
        </p:spPr>
      </p:pic>
      <p:sp>
        <p:nvSpPr>
          <p:cNvPr id="6" name="Rectangle 5">
            <a:extLst>
              <a:ext uri="{FF2B5EF4-FFF2-40B4-BE49-F238E27FC236}">
                <a16:creationId xmlns:a16="http://schemas.microsoft.com/office/drawing/2014/main" id="{9ACC17EC-F36F-4B21-8B9E-772DCE2C48D7}"/>
              </a:ext>
            </a:extLst>
          </p:cNvPr>
          <p:cNvSpPr/>
          <p:nvPr/>
        </p:nvSpPr>
        <p:spPr>
          <a:xfrm>
            <a:off x="1750423" y="1572137"/>
            <a:ext cx="6006734" cy="369332"/>
          </a:xfrm>
          <a:prstGeom prst="rect">
            <a:avLst/>
          </a:prstGeom>
        </p:spPr>
        <p:txBody>
          <a:bodyPr wrap="square">
            <a:spAutoFit/>
          </a:bodyPr>
          <a:lstStyle/>
          <a:p>
            <a:r>
              <a:rPr lang="en-US" dirty="0">
                <a:solidFill>
                  <a:schemeClr val="bg1"/>
                </a:solidFill>
              </a:rPr>
              <a:t>Poorly selected image data set and options </a:t>
            </a:r>
            <a:endParaRPr lang="ru-RU" dirty="0">
              <a:solidFill>
                <a:schemeClr val="bg1"/>
              </a:solidFill>
            </a:endParaRPr>
          </a:p>
        </p:txBody>
      </p:sp>
    </p:spTree>
    <p:extLst>
      <p:ext uri="{BB962C8B-B14F-4D97-AF65-F5344CB8AC3E}">
        <p14:creationId xmlns:p14="http://schemas.microsoft.com/office/powerpoint/2010/main" val="557018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55887-1089-49C3-8E60-6F8B06C08AA4}"/>
              </a:ext>
            </a:extLst>
          </p:cNvPr>
          <p:cNvSpPr>
            <a:spLocks noGrp="1"/>
          </p:cNvSpPr>
          <p:nvPr>
            <p:ph type="title"/>
          </p:nvPr>
        </p:nvSpPr>
        <p:spPr>
          <a:xfrm>
            <a:off x="865971" y="665843"/>
            <a:ext cx="6343672" cy="709865"/>
          </a:xfrm>
        </p:spPr>
        <p:txBody>
          <a:bodyPr/>
          <a:lstStyle/>
          <a:p>
            <a:r>
              <a:rPr lang="en-US" dirty="0"/>
              <a:t>Training YOLOX:</a:t>
            </a:r>
            <a:br>
              <a:rPr lang="en-US" dirty="0"/>
            </a:br>
            <a:r>
              <a:rPr lang="en-US" dirty="0"/>
              <a:t>Monitoring Loss Metrics</a:t>
            </a:r>
            <a:endParaRPr lang="ru-RU" dirty="0"/>
          </a:p>
        </p:txBody>
      </p:sp>
      <p:pic>
        <p:nvPicPr>
          <p:cNvPr id="5" name="Picture 4">
            <a:extLst>
              <a:ext uri="{FF2B5EF4-FFF2-40B4-BE49-F238E27FC236}">
                <a16:creationId xmlns:a16="http://schemas.microsoft.com/office/drawing/2014/main" id="{C7507D1D-3D83-459F-994B-A270F483D540}"/>
              </a:ext>
            </a:extLst>
          </p:cNvPr>
          <p:cNvPicPr>
            <a:picLocks noChangeAspect="1"/>
          </p:cNvPicPr>
          <p:nvPr/>
        </p:nvPicPr>
        <p:blipFill>
          <a:blip r:embed="rId2"/>
          <a:srcRect/>
          <a:stretch/>
        </p:blipFill>
        <p:spPr>
          <a:xfrm>
            <a:off x="0" y="2179675"/>
            <a:ext cx="9143999" cy="4678325"/>
          </a:xfrm>
          <a:prstGeom prst="rect">
            <a:avLst/>
          </a:prstGeom>
        </p:spPr>
      </p:pic>
      <p:sp>
        <p:nvSpPr>
          <p:cNvPr id="6" name="Rectangle 5">
            <a:extLst>
              <a:ext uri="{FF2B5EF4-FFF2-40B4-BE49-F238E27FC236}">
                <a16:creationId xmlns:a16="http://schemas.microsoft.com/office/drawing/2014/main" id="{9ACC17EC-F36F-4B21-8B9E-772DCE2C48D7}"/>
              </a:ext>
            </a:extLst>
          </p:cNvPr>
          <p:cNvSpPr/>
          <p:nvPr/>
        </p:nvSpPr>
        <p:spPr>
          <a:xfrm>
            <a:off x="1071155" y="1594149"/>
            <a:ext cx="7112204" cy="369332"/>
          </a:xfrm>
          <a:prstGeom prst="rect">
            <a:avLst/>
          </a:prstGeom>
        </p:spPr>
        <p:txBody>
          <a:bodyPr wrap="square">
            <a:spAutoFit/>
          </a:bodyPr>
          <a:lstStyle/>
          <a:p>
            <a:r>
              <a:rPr lang="en-US" dirty="0">
                <a:solidFill>
                  <a:schemeClr val="bg1"/>
                </a:solidFill>
              </a:rPr>
              <a:t>Well-selected image dataset and optimized training options</a:t>
            </a:r>
            <a:endParaRPr lang="ru-RU" dirty="0">
              <a:solidFill>
                <a:schemeClr val="bg1"/>
              </a:solidFill>
            </a:endParaRPr>
          </a:p>
        </p:txBody>
      </p:sp>
    </p:spTree>
    <p:extLst>
      <p:ext uri="{BB962C8B-B14F-4D97-AF65-F5344CB8AC3E}">
        <p14:creationId xmlns:p14="http://schemas.microsoft.com/office/powerpoint/2010/main" val="1410806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YOLOX:</a:t>
            </a:r>
            <a:br>
              <a:rPr lang="en-US" dirty="0"/>
            </a:br>
            <a:r>
              <a:rPr lang="en-US" dirty="0"/>
              <a:t>Evaluation</a:t>
            </a:r>
            <a:endParaRPr dirty="0"/>
          </a:p>
        </p:txBody>
      </p:sp>
      <p:sp>
        <p:nvSpPr>
          <p:cNvPr id="4" name="Content Placeholder 2">
            <a:extLst>
              <a:ext uri="{FF2B5EF4-FFF2-40B4-BE49-F238E27FC236}">
                <a16:creationId xmlns:a16="http://schemas.microsoft.com/office/drawing/2014/main" id="{21D41B79-2761-4467-8EF4-FBCD78DA312B}"/>
              </a:ext>
            </a:extLst>
          </p:cNvPr>
          <p:cNvSpPr txBox="1">
            <a:spLocks/>
          </p:cNvSpPr>
          <p:nvPr/>
        </p:nvSpPr>
        <p:spPr>
          <a:xfrm>
            <a:off x="4911697" y="3231242"/>
            <a:ext cx="3283132" cy="269965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200" b="1" dirty="0"/>
              <a:t>          classNames        averagePrecision</a:t>
            </a:r>
          </a:p>
          <a:p>
            <a:pPr marL="0" indent="0">
              <a:buFont typeface="Wingdings 3" charset="2"/>
              <a:buNone/>
            </a:pPr>
            <a:r>
              <a:rPr lang="en-US" sz="1200" b="1" dirty="0"/>
              <a:t>    ___________________   ________________</a:t>
            </a:r>
          </a:p>
          <a:p>
            <a:pPr marL="0" indent="0">
              <a:buFont typeface="Wingdings 3" charset="2"/>
              <a:buNone/>
            </a:pPr>
            <a:r>
              <a:rPr lang="en-US" sz="1200" b="1" dirty="0"/>
              <a:t>    {'</a:t>
            </a:r>
            <a:r>
              <a:rPr lang="en-US" sz="1200" b="1" dirty="0" err="1"/>
              <a:t>AxleCounter</a:t>
            </a:r>
            <a:r>
              <a:rPr lang="en-US" sz="1200" b="1" dirty="0"/>
              <a:t>'         }              1    </a:t>
            </a:r>
          </a:p>
          <a:p>
            <a:pPr marL="0" indent="0">
              <a:buFont typeface="Wingdings 3" charset="2"/>
              <a:buNone/>
            </a:pPr>
            <a:r>
              <a:rPr lang="en-US" sz="1200" b="1" dirty="0"/>
              <a:t>    {'</a:t>
            </a:r>
            <a:r>
              <a:rPr lang="en-US" sz="1200" b="1" dirty="0" err="1"/>
              <a:t>DistanceSignal</a:t>
            </a:r>
            <a:r>
              <a:rPr lang="en-US" sz="1200" b="1" dirty="0"/>
              <a:t>'     }         0.99841     </a:t>
            </a:r>
          </a:p>
          <a:p>
            <a:pPr marL="0" indent="0">
              <a:buFont typeface="Wingdings 3" charset="2"/>
              <a:buNone/>
            </a:pPr>
            <a:r>
              <a:rPr lang="en-US" sz="1200" b="1" dirty="0"/>
              <a:t>    {'</a:t>
            </a:r>
            <a:r>
              <a:rPr lang="en-US" sz="1200" b="1" dirty="0" err="1"/>
              <a:t>ExitSignalShunting</a:t>
            </a:r>
            <a:r>
              <a:rPr lang="en-US" sz="1200" b="1" dirty="0"/>
              <a:t>'}         0.95241     </a:t>
            </a:r>
          </a:p>
          <a:p>
            <a:pPr marL="0" indent="0">
              <a:buFont typeface="Wingdings 3" charset="2"/>
              <a:buNone/>
            </a:pPr>
            <a:r>
              <a:rPr lang="en-US" sz="1200" b="1" dirty="0"/>
              <a:t>    {'</a:t>
            </a:r>
            <a:r>
              <a:rPr lang="en-US" sz="1200" b="1" dirty="0" err="1"/>
              <a:t>HomeSignal</a:t>
            </a:r>
            <a:r>
              <a:rPr lang="en-US" sz="1200" b="1" dirty="0"/>
              <a:t>'          }              1     </a:t>
            </a:r>
          </a:p>
          <a:p>
            <a:pPr marL="0" indent="0">
              <a:buFont typeface="Wingdings 3" charset="2"/>
              <a:buNone/>
            </a:pPr>
            <a:r>
              <a:rPr lang="en-US" sz="1200" b="1" dirty="0"/>
              <a:t>    {'</a:t>
            </a:r>
            <a:r>
              <a:rPr lang="en-US" sz="1200" b="1" dirty="0" err="1"/>
              <a:t>PointElectrical</a:t>
            </a:r>
            <a:r>
              <a:rPr lang="en-US" sz="1200" b="1" dirty="0"/>
              <a:t>’      }         0.99983     </a:t>
            </a:r>
          </a:p>
          <a:p>
            <a:pPr marL="0" indent="0">
              <a:buFont typeface="Wingdings 3" charset="2"/>
              <a:buNone/>
            </a:pPr>
            <a:r>
              <a:rPr lang="en-US" sz="1200" b="1" dirty="0"/>
              <a:t>    {'</a:t>
            </a:r>
            <a:r>
              <a:rPr lang="en-US" sz="1200" b="1" dirty="0" err="1"/>
              <a:t>ShuntingSignal</a:t>
            </a:r>
            <a:r>
              <a:rPr lang="en-US" sz="1200" b="1" dirty="0"/>
              <a:t>'      }              1</a:t>
            </a:r>
          </a:p>
        </p:txBody>
      </p:sp>
      <p:pic>
        <p:nvPicPr>
          <p:cNvPr id="5" name="Picture 4">
            <a:extLst>
              <a:ext uri="{FF2B5EF4-FFF2-40B4-BE49-F238E27FC236}">
                <a16:creationId xmlns:a16="http://schemas.microsoft.com/office/drawing/2014/main" id="{47B69A90-EBF4-4BA4-8501-FF94D0DD4962}"/>
              </a:ext>
            </a:extLst>
          </p:cNvPr>
          <p:cNvPicPr>
            <a:picLocks noChangeAspect="1"/>
          </p:cNvPicPr>
          <p:nvPr/>
        </p:nvPicPr>
        <p:blipFill>
          <a:blip r:embed="rId2"/>
          <a:srcRect/>
          <a:stretch/>
        </p:blipFill>
        <p:spPr>
          <a:xfrm>
            <a:off x="608512" y="3429000"/>
            <a:ext cx="3843865" cy="2104762"/>
          </a:xfrm>
          <a:prstGeom prst="rect">
            <a:avLst/>
          </a:prstGeom>
        </p:spPr>
      </p:pic>
      <p:sp>
        <p:nvSpPr>
          <p:cNvPr id="8" name="Rectangle 7">
            <a:extLst>
              <a:ext uri="{FF2B5EF4-FFF2-40B4-BE49-F238E27FC236}">
                <a16:creationId xmlns:a16="http://schemas.microsoft.com/office/drawing/2014/main" id="{3CED79BE-95FC-4E69-BE41-794332D560DB}"/>
              </a:ext>
            </a:extLst>
          </p:cNvPr>
          <p:cNvSpPr/>
          <p:nvPr/>
        </p:nvSpPr>
        <p:spPr>
          <a:xfrm>
            <a:off x="1911433" y="2446094"/>
            <a:ext cx="2580492" cy="369332"/>
          </a:xfrm>
          <a:prstGeom prst="rect">
            <a:avLst/>
          </a:prstGeom>
        </p:spPr>
        <p:txBody>
          <a:bodyPr wrap="square">
            <a:spAutoFit/>
          </a:bodyPr>
          <a:lstStyle/>
          <a:p>
            <a:r>
              <a:rPr lang="en-US" dirty="0"/>
              <a:t>Poor model</a:t>
            </a:r>
            <a:endParaRPr lang="ru-RU" dirty="0"/>
          </a:p>
        </p:txBody>
      </p:sp>
      <p:sp>
        <p:nvSpPr>
          <p:cNvPr id="9" name="Rectangle 8">
            <a:extLst>
              <a:ext uri="{FF2B5EF4-FFF2-40B4-BE49-F238E27FC236}">
                <a16:creationId xmlns:a16="http://schemas.microsoft.com/office/drawing/2014/main" id="{26D53BBC-807C-4464-8A84-A76555F183C8}"/>
              </a:ext>
            </a:extLst>
          </p:cNvPr>
          <p:cNvSpPr/>
          <p:nvPr/>
        </p:nvSpPr>
        <p:spPr>
          <a:xfrm>
            <a:off x="5954996" y="2446094"/>
            <a:ext cx="2580492" cy="369332"/>
          </a:xfrm>
          <a:prstGeom prst="rect">
            <a:avLst/>
          </a:prstGeom>
        </p:spPr>
        <p:txBody>
          <a:bodyPr wrap="square">
            <a:spAutoFit/>
          </a:bodyPr>
          <a:lstStyle/>
          <a:p>
            <a:r>
              <a:rPr lang="en-US" dirty="0"/>
              <a:t>Better model</a:t>
            </a:r>
            <a:endParaRPr lang="ru-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F5E0-26E3-4770-86DF-3445825ABF94}"/>
              </a:ext>
            </a:extLst>
          </p:cNvPr>
          <p:cNvSpPr>
            <a:spLocks noGrp="1"/>
          </p:cNvSpPr>
          <p:nvPr>
            <p:ph type="title"/>
          </p:nvPr>
        </p:nvSpPr>
        <p:spPr>
          <a:xfrm>
            <a:off x="864382" y="1057728"/>
            <a:ext cx="6343672" cy="709865"/>
          </a:xfrm>
        </p:spPr>
        <p:txBody>
          <a:bodyPr/>
          <a:lstStyle/>
          <a:p>
            <a:r>
              <a:rPr lang="en-US" dirty="0"/>
              <a:t>Part </a:t>
            </a:r>
            <a:r>
              <a:rPr lang="ru-RU" dirty="0"/>
              <a:t>2</a:t>
            </a:r>
            <a:r>
              <a:rPr lang="en-US" dirty="0"/>
              <a:t>: Model Application and Further Processing</a:t>
            </a:r>
            <a:br>
              <a:rPr lang="en-US" dirty="0"/>
            </a:br>
            <a:endParaRPr lang="ru-RU" dirty="0"/>
          </a:p>
        </p:txBody>
      </p:sp>
      <p:pic>
        <p:nvPicPr>
          <p:cNvPr id="6" name="Picture 5">
            <a:extLst>
              <a:ext uri="{FF2B5EF4-FFF2-40B4-BE49-F238E27FC236}">
                <a16:creationId xmlns:a16="http://schemas.microsoft.com/office/drawing/2014/main" id="{BFBA5302-7936-49F9-886C-0C596F93436B}"/>
              </a:ext>
            </a:extLst>
          </p:cNvPr>
          <p:cNvPicPr>
            <a:picLocks noChangeAspect="1"/>
          </p:cNvPicPr>
          <p:nvPr/>
        </p:nvPicPr>
        <p:blipFill rotWithShape="1">
          <a:blip r:embed="rId2"/>
          <a:srcRect/>
          <a:stretch/>
        </p:blipFill>
        <p:spPr>
          <a:xfrm>
            <a:off x="988292" y="2345499"/>
            <a:ext cx="7167415" cy="4095667"/>
          </a:xfrm>
          <a:prstGeom prst="rect">
            <a:avLst/>
          </a:prstGeom>
        </p:spPr>
      </p:pic>
    </p:spTree>
    <p:extLst>
      <p:ext uri="{BB962C8B-B14F-4D97-AF65-F5344CB8AC3E}">
        <p14:creationId xmlns:p14="http://schemas.microsoft.com/office/powerpoint/2010/main" val="50072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a:xfrm>
            <a:off x="619425" y="2415603"/>
            <a:ext cx="7783230" cy="4023362"/>
          </a:xfrm>
        </p:spPr>
        <p:txBody>
          <a:bodyPr>
            <a:noAutofit/>
          </a:bodyPr>
          <a:lstStyle/>
          <a:p>
            <a:r>
              <a:rPr lang="en-US" b="1" dirty="0"/>
              <a:t>Segmented Image Processing:</a:t>
            </a:r>
            <a:r>
              <a:rPr lang="en-US" dirty="0"/>
              <a:t> Images are segmented into tiles for analysis, risking symbol cropping. Overlapping segments are created to mitigate this but introduce the issue of multiple detections for the same symbol.</a:t>
            </a:r>
            <a:endParaRPr lang="ru-RU" dirty="0"/>
          </a:p>
          <a:p>
            <a:pPr marL="0" indent="0">
              <a:buNone/>
            </a:pPr>
            <a:endParaRPr lang="en-US" dirty="0"/>
          </a:p>
          <a:p>
            <a:r>
              <a:rPr lang="en-US" b="1" dirty="0"/>
              <a:t>Color Detection:</a:t>
            </a:r>
            <a:r>
              <a:rPr lang="en-US" dirty="0"/>
              <a:t> Employed a mode algorithm for dominant color detection within symbol bounding boxes. Accuracy is compromised when bounding boxes are imprecise or when symbols contain multiple colors, potentially misidentifying the symbol's actual color.</a:t>
            </a:r>
          </a:p>
          <a:p>
            <a:endParaRPr sz="1700" dirty="0"/>
          </a:p>
        </p:txBody>
      </p:sp>
    </p:spTree>
    <p:extLst>
      <p:ext uri="{BB962C8B-B14F-4D97-AF65-F5344CB8AC3E}">
        <p14:creationId xmlns:p14="http://schemas.microsoft.com/office/powerpoint/2010/main" val="1882868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DC8776-EA76-4FA7-AF6D-46C98C9A3897}"/>
              </a:ext>
            </a:extLst>
          </p:cNvPr>
          <p:cNvPicPr>
            <a:picLocks noChangeAspect="1"/>
          </p:cNvPicPr>
          <p:nvPr/>
        </p:nvPicPr>
        <p:blipFill>
          <a:blip r:embed="rId2"/>
          <a:srcRect/>
          <a:stretch/>
        </p:blipFill>
        <p:spPr>
          <a:xfrm>
            <a:off x="1246743" y="2058391"/>
            <a:ext cx="6793674" cy="4614037"/>
          </a:xfrm>
          <a:prstGeom prst="rect">
            <a:avLst/>
          </a:prstGeom>
        </p:spPr>
      </p:pic>
      <p:sp>
        <p:nvSpPr>
          <p:cNvPr id="2" name="Title 1"/>
          <p:cNvSpPr>
            <a:spLocks noGrp="1"/>
          </p:cNvSpPr>
          <p:nvPr>
            <p:ph type="title"/>
          </p:nvPr>
        </p:nvSpPr>
        <p:spPr/>
        <p:txBody>
          <a:bodyPr/>
          <a:lstStyle/>
          <a:p>
            <a:r>
              <a:rPr dirty="0"/>
              <a:t>Process Workflow</a:t>
            </a:r>
          </a:p>
        </p:txBody>
      </p:sp>
    </p:spTree>
    <p:extLst>
      <p:ext uri="{BB962C8B-B14F-4D97-AF65-F5344CB8AC3E}">
        <p14:creationId xmlns:p14="http://schemas.microsoft.com/office/powerpoint/2010/main" val="62161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a:t>
            </a:r>
            <a:endParaRPr dirty="0"/>
          </a:p>
        </p:txBody>
      </p:sp>
      <p:sp>
        <p:nvSpPr>
          <p:cNvPr id="3" name="Content Placeholder 2"/>
          <p:cNvSpPr>
            <a:spLocks noGrp="1"/>
          </p:cNvSpPr>
          <p:nvPr>
            <p:ph idx="1"/>
          </p:nvPr>
        </p:nvSpPr>
        <p:spPr>
          <a:xfrm>
            <a:off x="864381" y="2303929"/>
            <a:ext cx="7312967" cy="4087906"/>
          </a:xfrm>
        </p:spPr>
        <p:txBody>
          <a:bodyPr>
            <a:normAutofit/>
          </a:bodyPr>
          <a:lstStyle/>
          <a:p>
            <a:r>
              <a:rPr lang="en-US" b="1" dirty="0"/>
              <a:t>Utilizing NMS:</a:t>
            </a:r>
            <a:r>
              <a:rPr lang="en-US" dirty="0"/>
              <a:t> To address multiple detections from overlapping segments, Non-Maximum Suppression (NMS) is employed, ensuring a single detection per symbol across the full image.</a:t>
            </a:r>
          </a:p>
          <a:p>
            <a:r>
              <a:rPr lang="en-US" b="1" dirty="0"/>
              <a:t>Color Identification:</a:t>
            </a:r>
            <a:r>
              <a:rPr lang="en-US" dirty="0"/>
              <a:t> Symbols are individually cropped from the full image to identify the predominant color by comparing against predefined color ranges, adjusting for potential background colors like white and yellow.</a:t>
            </a:r>
            <a:endParaRPr lang="ru-RU" dirty="0"/>
          </a:p>
          <a:p>
            <a:r>
              <a:rPr lang="en-US" b="1" dirty="0"/>
              <a:t>Exporting to Excel</a:t>
            </a:r>
            <a:r>
              <a:rPr lang="en-US" dirty="0"/>
              <a:t>: We utilize ActiveX to export data into an Excel file, enabling dynamic insertion and resizing of images alongside their corresponding data entries directly within the Excel workbook.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Results and Visualization</a:t>
            </a:r>
          </a:p>
        </p:txBody>
      </p:sp>
      <p:pic>
        <p:nvPicPr>
          <p:cNvPr id="6" name="Picture 5">
            <a:extLst>
              <a:ext uri="{FF2B5EF4-FFF2-40B4-BE49-F238E27FC236}">
                <a16:creationId xmlns:a16="http://schemas.microsoft.com/office/drawing/2014/main" id="{0C9D91C2-92AC-4346-8935-1E5C134224CF}"/>
              </a:ext>
            </a:extLst>
          </p:cNvPr>
          <p:cNvPicPr>
            <a:picLocks noChangeAspect="1"/>
          </p:cNvPicPr>
          <p:nvPr/>
        </p:nvPicPr>
        <p:blipFill>
          <a:blip r:embed="rId2"/>
          <a:srcRect/>
          <a:stretch/>
        </p:blipFill>
        <p:spPr>
          <a:xfrm>
            <a:off x="507440" y="1595944"/>
            <a:ext cx="8151980" cy="51230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100"/>
            <a:ext cx="6343672" cy="709865"/>
          </a:xfrm>
        </p:spPr>
        <p:txBody>
          <a:bodyPr/>
          <a:lstStyle/>
          <a:p>
            <a:r>
              <a:rPr dirty="0"/>
              <a:t>Introduction</a:t>
            </a:r>
          </a:p>
        </p:txBody>
      </p:sp>
      <p:sp>
        <p:nvSpPr>
          <p:cNvPr id="3" name="Content Placeholder 2"/>
          <p:cNvSpPr>
            <a:spLocks noGrp="1"/>
          </p:cNvSpPr>
          <p:nvPr>
            <p:ph idx="1"/>
          </p:nvPr>
        </p:nvSpPr>
        <p:spPr>
          <a:xfrm>
            <a:off x="594418" y="2278381"/>
            <a:ext cx="7861607" cy="1823356"/>
          </a:xfrm>
        </p:spPr>
        <p:txBody>
          <a:bodyPr>
            <a:normAutofit/>
          </a:bodyPr>
          <a:lstStyle/>
          <a:p>
            <a:r>
              <a:rPr lang="en-US" b="1" dirty="0"/>
              <a:t>Objective:</a:t>
            </a:r>
            <a:r>
              <a:rPr lang="en-US" dirty="0"/>
              <a:t> To automate the generation of a Bill of Materials (BOM) from railway route schematics, providing a robust and accurate mechanism to document rail equipment. </a:t>
            </a:r>
          </a:p>
        </p:txBody>
      </p:sp>
      <p:pic>
        <p:nvPicPr>
          <p:cNvPr id="8" name="Picture 7">
            <a:extLst>
              <a:ext uri="{FF2B5EF4-FFF2-40B4-BE49-F238E27FC236}">
                <a16:creationId xmlns:a16="http://schemas.microsoft.com/office/drawing/2014/main" id="{E15BA62A-73F2-43A5-8A14-F190CA829562}"/>
              </a:ext>
            </a:extLst>
          </p:cNvPr>
          <p:cNvPicPr>
            <a:picLocks noChangeAspect="1"/>
          </p:cNvPicPr>
          <p:nvPr/>
        </p:nvPicPr>
        <p:blipFill>
          <a:blip r:embed="rId2"/>
          <a:stretch>
            <a:fillRect/>
          </a:stretch>
        </p:blipFill>
        <p:spPr>
          <a:xfrm>
            <a:off x="4162699" y="3473633"/>
            <a:ext cx="4772023" cy="3153590"/>
          </a:xfrm>
          <a:prstGeom prst="rect">
            <a:avLst/>
          </a:prstGeom>
        </p:spPr>
      </p:pic>
      <p:sp>
        <p:nvSpPr>
          <p:cNvPr id="9" name="Content Placeholder 2">
            <a:extLst>
              <a:ext uri="{FF2B5EF4-FFF2-40B4-BE49-F238E27FC236}">
                <a16:creationId xmlns:a16="http://schemas.microsoft.com/office/drawing/2014/main" id="{2ECCA747-2E33-4209-B736-1D7C29302E8F}"/>
              </a:ext>
            </a:extLst>
          </p:cNvPr>
          <p:cNvSpPr txBox="1">
            <a:spLocks/>
          </p:cNvSpPr>
          <p:nvPr/>
        </p:nvSpPr>
        <p:spPr>
          <a:xfrm>
            <a:off x="594418" y="3473633"/>
            <a:ext cx="3568281" cy="27268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b="1" dirty="0"/>
              <a:t>Approach:</a:t>
            </a:r>
            <a:r>
              <a:rPr lang="en-US" dirty="0"/>
              <a:t> Utilize MATLAB and image processing techniques: YOLOX object detector model training, Non-maximum Suppression, color detection algorithms, and more. </a:t>
            </a:r>
            <a:endParaRPr lang="ru-RU"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Results and Visualization</a:t>
            </a:r>
          </a:p>
        </p:txBody>
      </p:sp>
      <p:pic>
        <p:nvPicPr>
          <p:cNvPr id="6" name="Picture 5">
            <a:extLst>
              <a:ext uri="{FF2B5EF4-FFF2-40B4-BE49-F238E27FC236}">
                <a16:creationId xmlns:a16="http://schemas.microsoft.com/office/drawing/2014/main" id="{0C9D91C2-92AC-4346-8935-1E5C134224CF}"/>
              </a:ext>
            </a:extLst>
          </p:cNvPr>
          <p:cNvPicPr>
            <a:picLocks noChangeAspect="1"/>
          </p:cNvPicPr>
          <p:nvPr/>
        </p:nvPicPr>
        <p:blipFill>
          <a:blip r:embed="rId2"/>
          <a:srcRect/>
          <a:stretch/>
        </p:blipFill>
        <p:spPr>
          <a:xfrm>
            <a:off x="247231" y="2015326"/>
            <a:ext cx="8670685" cy="4636486"/>
          </a:xfrm>
          <a:prstGeom prst="rect">
            <a:avLst/>
          </a:prstGeom>
        </p:spPr>
      </p:pic>
    </p:spTree>
    <p:extLst>
      <p:ext uri="{BB962C8B-B14F-4D97-AF65-F5344CB8AC3E}">
        <p14:creationId xmlns:p14="http://schemas.microsoft.com/office/powerpoint/2010/main" val="3700223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5D07-2C6C-4139-8299-1544731C216A}"/>
              </a:ext>
            </a:extLst>
          </p:cNvPr>
          <p:cNvSpPr>
            <a:spLocks noGrp="1"/>
          </p:cNvSpPr>
          <p:nvPr>
            <p:ph type="title"/>
          </p:nvPr>
        </p:nvSpPr>
        <p:spPr/>
        <p:txBody>
          <a:bodyPr/>
          <a:lstStyle/>
          <a:p>
            <a:r>
              <a:rPr lang="en-US" dirty="0"/>
              <a:t>Results and Visualization</a:t>
            </a:r>
            <a:endParaRPr lang="ru-RU" dirty="0"/>
          </a:p>
        </p:txBody>
      </p:sp>
      <p:pic>
        <p:nvPicPr>
          <p:cNvPr id="4" name="Picture 3">
            <a:extLst>
              <a:ext uri="{FF2B5EF4-FFF2-40B4-BE49-F238E27FC236}">
                <a16:creationId xmlns:a16="http://schemas.microsoft.com/office/drawing/2014/main" id="{E9B2C243-4379-440B-9EB2-B82D7A6539EF}"/>
              </a:ext>
            </a:extLst>
          </p:cNvPr>
          <p:cNvPicPr>
            <a:picLocks noChangeAspect="1"/>
          </p:cNvPicPr>
          <p:nvPr/>
        </p:nvPicPr>
        <p:blipFill>
          <a:blip r:embed="rId2"/>
          <a:stretch>
            <a:fillRect/>
          </a:stretch>
        </p:blipFill>
        <p:spPr>
          <a:xfrm>
            <a:off x="1941583" y="2645218"/>
            <a:ext cx="5268060" cy="3019846"/>
          </a:xfrm>
          <a:prstGeom prst="rect">
            <a:avLst/>
          </a:prstGeom>
        </p:spPr>
      </p:pic>
    </p:spTree>
    <p:extLst>
      <p:ext uri="{BB962C8B-B14F-4D97-AF65-F5344CB8AC3E}">
        <p14:creationId xmlns:p14="http://schemas.microsoft.com/office/powerpoint/2010/main" val="1918723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a:t>
            </a:r>
            <a:endParaRPr dirty="0"/>
          </a:p>
        </p:txBody>
      </p:sp>
      <p:sp>
        <p:nvSpPr>
          <p:cNvPr id="3" name="Content Placeholder 2"/>
          <p:cNvSpPr>
            <a:spLocks noGrp="1"/>
          </p:cNvSpPr>
          <p:nvPr>
            <p:ph idx="1"/>
          </p:nvPr>
        </p:nvSpPr>
        <p:spPr>
          <a:xfrm>
            <a:off x="389252" y="2274047"/>
            <a:ext cx="6345260" cy="3530600"/>
          </a:xfrm>
        </p:spPr>
        <p:txBody>
          <a:bodyPr>
            <a:normAutofit/>
          </a:bodyPr>
          <a:lstStyle/>
          <a:p>
            <a:r>
              <a:rPr lang="en-US" b="1" dirty="0"/>
              <a:t>Detection Inconsistencies:</a:t>
            </a:r>
            <a:r>
              <a:rPr lang="en-US" dirty="0"/>
              <a:t> Symbols occasionally go undetected or are incorrectly identified, affecting the accuracy of the results.</a:t>
            </a:r>
          </a:p>
          <a:p>
            <a:r>
              <a:rPr lang="en-US" b="1" dirty="0"/>
              <a:t>Limited Training Scope:</a:t>
            </a:r>
            <a:r>
              <a:rPr lang="en-US" dirty="0"/>
              <a:t> The model was trained primarily on frequently occurring symbols from the legend, excluding less common ones, which limits detection capabilities.</a:t>
            </a:r>
          </a:p>
          <a:p>
            <a:r>
              <a:rPr lang="en-US" b="1" dirty="0"/>
              <a:t>Symbol Variability:</a:t>
            </a:r>
            <a:r>
              <a:rPr lang="en-US" dirty="0"/>
              <a:t> The presence of composite symbols and symbols not included in the legend compromises the precision of detection, challenging the model's effectiveness.</a:t>
            </a:r>
          </a:p>
          <a:p>
            <a:pPr marL="0" indent="0">
              <a:buNone/>
            </a:pPr>
            <a:endParaRPr dirty="0"/>
          </a:p>
        </p:txBody>
      </p:sp>
      <p:pic>
        <p:nvPicPr>
          <p:cNvPr id="7" name="Picture 6">
            <a:extLst>
              <a:ext uri="{FF2B5EF4-FFF2-40B4-BE49-F238E27FC236}">
                <a16:creationId xmlns:a16="http://schemas.microsoft.com/office/drawing/2014/main" id="{AAFF4399-15B0-4D96-B0FE-D4A00025EA7E}"/>
              </a:ext>
            </a:extLst>
          </p:cNvPr>
          <p:cNvPicPr>
            <a:picLocks noChangeAspect="1"/>
          </p:cNvPicPr>
          <p:nvPr/>
        </p:nvPicPr>
        <p:blipFill>
          <a:blip r:embed="rId2"/>
          <a:stretch>
            <a:fillRect/>
          </a:stretch>
        </p:blipFill>
        <p:spPr>
          <a:xfrm>
            <a:off x="6459630" y="4039347"/>
            <a:ext cx="2571750" cy="2247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Future Work</a:t>
            </a:r>
          </a:p>
        </p:txBody>
      </p:sp>
      <p:sp>
        <p:nvSpPr>
          <p:cNvPr id="3" name="Content Placeholder 2"/>
          <p:cNvSpPr>
            <a:spLocks noGrp="1"/>
          </p:cNvSpPr>
          <p:nvPr>
            <p:ph idx="1"/>
          </p:nvPr>
        </p:nvSpPr>
        <p:spPr>
          <a:xfrm>
            <a:off x="864382" y="2489200"/>
            <a:ext cx="7445900" cy="3530600"/>
          </a:xfrm>
        </p:spPr>
        <p:txBody>
          <a:bodyPr/>
          <a:lstStyle/>
          <a:p>
            <a:r>
              <a:rPr lang="en-US" b="1" dirty="0"/>
              <a:t>Model Enhancement:</a:t>
            </a:r>
            <a:r>
              <a:rPr lang="en-US" dirty="0"/>
              <a:t> With access to more schematics, the model can be refined to detect a wider variety of symbols, improving its versatility.</a:t>
            </a:r>
          </a:p>
          <a:p>
            <a:pPr marL="0" indent="0">
              <a:buNone/>
            </a:pPr>
            <a:endParaRPr lang="en-US" dirty="0"/>
          </a:p>
          <a:p>
            <a:r>
              <a:rPr lang="en-US" b="1" dirty="0"/>
              <a:t>Accuracy Improvements:</a:t>
            </a:r>
            <a:r>
              <a:rPr lang="en-US" dirty="0"/>
              <a:t> Implementing additional processing techniques, such as correlating detections with known symbols or integrating multiple models for verification, to enhance detection accuracy.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dirty="0"/>
          </a:p>
        </p:txBody>
      </p:sp>
      <p:sp>
        <p:nvSpPr>
          <p:cNvPr id="3" name="Content Placeholder 2"/>
          <p:cNvSpPr>
            <a:spLocks noGrp="1"/>
          </p:cNvSpPr>
          <p:nvPr>
            <p:ph idx="1"/>
          </p:nvPr>
        </p:nvSpPr>
        <p:spPr>
          <a:xfrm>
            <a:off x="864382" y="2489200"/>
            <a:ext cx="7517618" cy="3530600"/>
          </a:xfrm>
        </p:spPr>
        <p:txBody>
          <a:bodyPr>
            <a:normAutofit lnSpcReduction="10000"/>
          </a:bodyPr>
          <a:lstStyle/>
          <a:p>
            <a:r>
              <a:rPr lang="en-US" dirty="0"/>
              <a:t>This project successfully automated the process of generating BOM (bill of materials) from railway schematics using advanced image processing and machine learning techniques.</a:t>
            </a:r>
          </a:p>
          <a:p>
            <a:r>
              <a:rPr lang="en-US" dirty="0"/>
              <a:t>Identified issues requiring further resolution.</a:t>
            </a:r>
          </a:p>
          <a:p>
            <a:r>
              <a:rPr lang="en-US" dirty="0"/>
              <a:t>Demonstrated machine learning's potential in engineering applications.</a:t>
            </a:r>
          </a:p>
          <a:p>
            <a:r>
              <a:rPr lang="en-US" dirty="0"/>
              <a:t>Established a foundation for future advancements in automated documentation.</a:t>
            </a:r>
          </a:p>
          <a:p>
            <a:r>
              <a:rPr lang="en-US" dirty="0"/>
              <a:t>Future efforts will focus on improving model versatility and accuracy for enhanced outcomes.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F5E0-26E3-4770-86DF-3445825ABF94}"/>
              </a:ext>
            </a:extLst>
          </p:cNvPr>
          <p:cNvSpPr>
            <a:spLocks noGrp="1"/>
          </p:cNvSpPr>
          <p:nvPr>
            <p:ph type="title"/>
          </p:nvPr>
        </p:nvSpPr>
        <p:spPr>
          <a:xfrm>
            <a:off x="864382" y="1057728"/>
            <a:ext cx="6343672" cy="709865"/>
          </a:xfrm>
        </p:spPr>
        <p:txBody>
          <a:bodyPr/>
          <a:lstStyle/>
          <a:p>
            <a:r>
              <a:rPr lang="en-US" dirty="0"/>
              <a:t>Part 1: Data Preparation and YOLOX Training</a:t>
            </a:r>
            <a:br>
              <a:rPr lang="en-US" dirty="0"/>
            </a:br>
            <a:endParaRPr lang="ru-RU" dirty="0"/>
          </a:p>
        </p:txBody>
      </p:sp>
      <p:pic>
        <p:nvPicPr>
          <p:cNvPr id="6" name="Picture 5">
            <a:extLst>
              <a:ext uri="{FF2B5EF4-FFF2-40B4-BE49-F238E27FC236}">
                <a16:creationId xmlns:a16="http://schemas.microsoft.com/office/drawing/2014/main" id="{BFBA5302-7936-49F9-886C-0C596F93436B}"/>
              </a:ext>
            </a:extLst>
          </p:cNvPr>
          <p:cNvPicPr>
            <a:picLocks noChangeAspect="1"/>
          </p:cNvPicPr>
          <p:nvPr/>
        </p:nvPicPr>
        <p:blipFill rotWithShape="1">
          <a:blip r:embed="rId2"/>
          <a:srcRect/>
          <a:stretch/>
        </p:blipFill>
        <p:spPr>
          <a:xfrm>
            <a:off x="804861" y="2258503"/>
            <a:ext cx="7434716" cy="4248408"/>
          </a:xfrm>
          <a:prstGeom prst="rect">
            <a:avLst/>
          </a:prstGeom>
        </p:spPr>
      </p:pic>
    </p:spTree>
    <p:extLst>
      <p:ext uri="{BB962C8B-B14F-4D97-AF65-F5344CB8AC3E}">
        <p14:creationId xmlns:p14="http://schemas.microsoft.com/office/powerpoint/2010/main" val="1230270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a:xfrm>
            <a:off x="619425" y="2316479"/>
            <a:ext cx="7783230" cy="4319451"/>
          </a:xfrm>
        </p:spPr>
        <p:txBody>
          <a:bodyPr>
            <a:noAutofit/>
          </a:bodyPr>
          <a:lstStyle/>
          <a:p>
            <a:r>
              <a:rPr lang="en-US" b="1" dirty="0"/>
              <a:t>Segmentation Requirement:</a:t>
            </a:r>
            <a:r>
              <a:rPr lang="en-US" dirty="0"/>
              <a:t> YOLOX demands images to be segmented into fixed sizes for training.</a:t>
            </a:r>
          </a:p>
          <a:p>
            <a:r>
              <a:rPr lang="en-US" b="1" dirty="0"/>
              <a:t>Manual Labeling:</a:t>
            </a:r>
            <a:r>
              <a:rPr lang="en-US" dirty="0"/>
              <a:t> Labor-intensive process of manually labeling symbols on each segmented image.</a:t>
            </a:r>
          </a:p>
          <a:p>
            <a:r>
              <a:rPr lang="en-US" b="1" dirty="0"/>
              <a:t>Scarce Data:</a:t>
            </a:r>
            <a:r>
              <a:rPr lang="en-US" dirty="0"/>
              <a:t> Limited availability of training data poses challenges in effectively training the YOLOX model.</a:t>
            </a:r>
          </a:p>
          <a:p>
            <a:r>
              <a:rPr lang="en-US" b="1" dirty="0"/>
              <a:t>Symbol Imbalance:</a:t>
            </a:r>
            <a:r>
              <a:rPr lang="en-US" dirty="0"/>
              <a:t> A disproportionate amount of symbols in the dataset affects the training efficiency and model accuracy.</a:t>
            </a:r>
          </a:p>
          <a:p>
            <a:r>
              <a:rPr lang="en-US" b="1" dirty="0"/>
              <a:t>Optimization Dilemma:</a:t>
            </a:r>
            <a:r>
              <a:rPr lang="en-US" dirty="0"/>
              <a:t> Determining the optimal training parameters for YOLOX training.</a:t>
            </a:r>
          </a:p>
          <a:p>
            <a:r>
              <a:rPr lang="en-US" b="1" dirty="0"/>
              <a:t>Computational Demand:</a:t>
            </a:r>
            <a:r>
              <a:rPr lang="en-US" dirty="0"/>
              <a:t> The training process is computationally intensive and time-consuming, requiring significant resources.</a:t>
            </a:r>
          </a:p>
          <a:p>
            <a:endParaRPr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DC8776-EA76-4FA7-AF6D-46C98C9A3897}"/>
              </a:ext>
            </a:extLst>
          </p:cNvPr>
          <p:cNvPicPr>
            <a:picLocks noChangeAspect="1"/>
          </p:cNvPicPr>
          <p:nvPr/>
        </p:nvPicPr>
        <p:blipFill>
          <a:blip r:embed="rId2"/>
          <a:stretch>
            <a:fillRect/>
          </a:stretch>
        </p:blipFill>
        <p:spPr>
          <a:xfrm>
            <a:off x="987891" y="2058391"/>
            <a:ext cx="7311378" cy="4614037"/>
          </a:xfrm>
          <a:prstGeom prst="rect">
            <a:avLst/>
          </a:prstGeom>
        </p:spPr>
      </p:pic>
      <p:sp>
        <p:nvSpPr>
          <p:cNvPr id="2" name="Title 1"/>
          <p:cNvSpPr>
            <a:spLocks noGrp="1"/>
          </p:cNvSpPr>
          <p:nvPr>
            <p:ph type="title"/>
          </p:nvPr>
        </p:nvSpPr>
        <p:spPr/>
        <p:txBody>
          <a:bodyPr/>
          <a:lstStyle/>
          <a:p>
            <a:r>
              <a:rPr dirty="0"/>
              <a:t>Process Workflow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806" y="896489"/>
            <a:ext cx="6343672" cy="709865"/>
          </a:xfrm>
        </p:spPr>
        <p:txBody>
          <a:bodyPr/>
          <a:lstStyle/>
          <a:p>
            <a:r>
              <a:rPr lang="en-US" dirty="0"/>
              <a:t>Image Labeler</a:t>
            </a:r>
            <a:endParaRPr dirty="0"/>
          </a:p>
        </p:txBody>
      </p:sp>
      <p:pic>
        <p:nvPicPr>
          <p:cNvPr id="7" name="Picture 6">
            <a:extLst>
              <a:ext uri="{FF2B5EF4-FFF2-40B4-BE49-F238E27FC236}">
                <a16:creationId xmlns:a16="http://schemas.microsoft.com/office/drawing/2014/main" id="{ACD6FD7F-34C5-4C05-86BC-AEFBF7A0896A}"/>
              </a:ext>
            </a:extLst>
          </p:cNvPr>
          <p:cNvPicPr>
            <a:picLocks noChangeAspect="1"/>
          </p:cNvPicPr>
          <p:nvPr/>
        </p:nvPicPr>
        <p:blipFill>
          <a:blip r:embed="rId2"/>
          <a:srcRect/>
          <a:stretch/>
        </p:blipFill>
        <p:spPr>
          <a:xfrm>
            <a:off x="522515" y="1858404"/>
            <a:ext cx="8125097" cy="46088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Data Augmentation</a:t>
            </a:r>
          </a:p>
        </p:txBody>
      </p:sp>
      <p:sp>
        <p:nvSpPr>
          <p:cNvPr id="3" name="Content Placeholder 2"/>
          <p:cNvSpPr>
            <a:spLocks noGrp="1"/>
          </p:cNvSpPr>
          <p:nvPr>
            <p:ph idx="1"/>
          </p:nvPr>
        </p:nvSpPr>
        <p:spPr>
          <a:xfrm>
            <a:off x="521482" y="2203449"/>
            <a:ext cx="7803368" cy="2863851"/>
          </a:xfrm>
        </p:spPr>
        <p:txBody>
          <a:bodyPr>
            <a:noAutofit/>
          </a:bodyPr>
          <a:lstStyle/>
          <a:p>
            <a:r>
              <a:rPr lang="en-US" b="1" dirty="0"/>
              <a:t>Addressing Data Scarcity:</a:t>
            </a:r>
            <a:r>
              <a:rPr lang="en-US" dirty="0"/>
              <a:t> we expanded the dataset by synthetically augmenting existing images through flipping, rotating, and scaling.</a:t>
            </a:r>
          </a:p>
          <a:p>
            <a:r>
              <a:rPr lang="en-US" b="1" dirty="0"/>
              <a:t>Technique: </a:t>
            </a:r>
            <a:r>
              <a:rPr lang="en-US" dirty="0"/>
              <a:t>Applied one of the randomly chosen transformation matrices to the original images, diversifying the dataset.</a:t>
            </a:r>
          </a:p>
          <a:p>
            <a:r>
              <a:rPr lang="en-US" b="1" dirty="0"/>
              <a:t>Improvement:</a:t>
            </a:r>
            <a:r>
              <a:rPr lang="en-US" dirty="0"/>
              <a:t> These augmentation techniques significantly enhanced the model's detection accuracy, effectively compensating for the initial scarcity of data.</a:t>
            </a:r>
          </a:p>
        </p:txBody>
      </p:sp>
      <p:pic>
        <p:nvPicPr>
          <p:cNvPr id="5" name="Picture 4">
            <a:extLst>
              <a:ext uri="{FF2B5EF4-FFF2-40B4-BE49-F238E27FC236}">
                <a16:creationId xmlns:a16="http://schemas.microsoft.com/office/drawing/2014/main" id="{D03A4783-C914-4F40-8669-9635A71EDF61}"/>
              </a:ext>
            </a:extLst>
          </p:cNvPr>
          <p:cNvPicPr>
            <a:picLocks noChangeAspect="1"/>
          </p:cNvPicPr>
          <p:nvPr/>
        </p:nvPicPr>
        <p:blipFill>
          <a:blip r:embed="rId2"/>
          <a:stretch>
            <a:fillRect/>
          </a:stretch>
        </p:blipFill>
        <p:spPr>
          <a:xfrm>
            <a:off x="1313875" y="4806864"/>
            <a:ext cx="6801425" cy="1842052"/>
          </a:xfrm>
          <a:prstGeom prst="rect">
            <a:avLst/>
          </a:prstGeom>
        </p:spPr>
      </p:pic>
    </p:spTree>
    <p:extLst>
      <p:ext uri="{BB962C8B-B14F-4D97-AF65-F5344CB8AC3E}">
        <p14:creationId xmlns:p14="http://schemas.microsoft.com/office/powerpoint/2010/main" val="281996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100"/>
            <a:ext cx="6893367" cy="709865"/>
          </a:xfrm>
        </p:spPr>
        <p:txBody>
          <a:bodyPr/>
          <a:lstStyle/>
          <a:p>
            <a:r>
              <a:rPr dirty="0"/>
              <a:t>Data Augmentation</a:t>
            </a:r>
            <a:r>
              <a:rPr lang="en-US" dirty="0"/>
              <a:t>: Comparison</a:t>
            </a:r>
            <a:endParaRPr dirty="0"/>
          </a:p>
        </p:txBody>
      </p:sp>
      <p:sp>
        <p:nvSpPr>
          <p:cNvPr id="7" name="Rectangle 6">
            <a:extLst>
              <a:ext uri="{FF2B5EF4-FFF2-40B4-BE49-F238E27FC236}">
                <a16:creationId xmlns:a16="http://schemas.microsoft.com/office/drawing/2014/main" id="{266CD58C-6E95-4430-B7DC-8114853E5AB5}"/>
              </a:ext>
            </a:extLst>
          </p:cNvPr>
          <p:cNvSpPr/>
          <p:nvPr/>
        </p:nvSpPr>
        <p:spPr>
          <a:xfrm>
            <a:off x="1010434" y="2858487"/>
            <a:ext cx="2580492" cy="646331"/>
          </a:xfrm>
          <a:prstGeom prst="rect">
            <a:avLst/>
          </a:prstGeom>
        </p:spPr>
        <p:txBody>
          <a:bodyPr wrap="square">
            <a:spAutoFit/>
          </a:bodyPr>
          <a:lstStyle/>
          <a:p>
            <a:r>
              <a:rPr lang="en-US" dirty="0"/>
              <a:t>Before augmentation</a:t>
            </a:r>
            <a:endParaRPr lang="ru-RU" dirty="0"/>
          </a:p>
          <a:p>
            <a:r>
              <a:rPr lang="ru-RU" dirty="0"/>
              <a:t>    </a:t>
            </a:r>
          </a:p>
        </p:txBody>
      </p:sp>
      <p:sp>
        <p:nvSpPr>
          <p:cNvPr id="12" name="Rectangle 11">
            <a:extLst>
              <a:ext uri="{FF2B5EF4-FFF2-40B4-BE49-F238E27FC236}">
                <a16:creationId xmlns:a16="http://schemas.microsoft.com/office/drawing/2014/main" id="{2D7EDAD1-B759-4089-BBF4-1EE76C8CD907}"/>
              </a:ext>
            </a:extLst>
          </p:cNvPr>
          <p:cNvSpPr/>
          <p:nvPr/>
        </p:nvSpPr>
        <p:spPr>
          <a:xfrm>
            <a:off x="5553076" y="2836947"/>
            <a:ext cx="2580492" cy="369332"/>
          </a:xfrm>
          <a:prstGeom prst="rect">
            <a:avLst/>
          </a:prstGeom>
        </p:spPr>
        <p:txBody>
          <a:bodyPr wrap="square">
            <a:spAutoFit/>
          </a:bodyPr>
          <a:lstStyle/>
          <a:p>
            <a:r>
              <a:rPr lang="en-US" dirty="0"/>
              <a:t>After augmentation</a:t>
            </a:r>
            <a:r>
              <a:rPr lang="ru-RU" dirty="0"/>
              <a:t>     </a:t>
            </a:r>
          </a:p>
        </p:txBody>
      </p:sp>
      <p:pic>
        <p:nvPicPr>
          <p:cNvPr id="4" name="Picture 3">
            <a:extLst>
              <a:ext uri="{FF2B5EF4-FFF2-40B4-BE49-F238E27FC236}">
                <a16:creationId xmlns:a16="http://schemas.microsoft.com/office/drawing/2014/main" id="{E9889D50-538F-413E-8370-5F5C2E03AACE}"/>
              </a:ext>
            </a:extLst>
          </p:cNvPr>
          <p:cNvPicPr>
            <a:picLocks noChangeAspect="1"/>
          </p:cNvPicPr>
          <p:nvPr/>
        </p:nvPicPr>
        <p:blipFill>
          <a:blip r:embed="rId2"/>
          <a:stretch>
            <a:fillRect/>
          </a:stretch>
        </p:blipFill>
        <p:spPr>
          <a:xfrm>
            <a:off x="209941" y="3614737"/>
            <a:ext cx="4181475" cy="2257425"/>
          </a:xfrm>
          <a:prstGeom prst="rect">
            <a:avLst/>
          </a:prstGeom>
        </p:spPr>
      </p:pic>
      <p:pic>
        <p:nvPicPr>
          <p:cNvPr id="5" name="Picture 4">
            <a:extLst>
              <a:ext uri="{FF2B5EF4-FFF2-40B4-BE49-F238E27FC236}">
                <a16:creationId xmlns:a16="http://schemas.microsoft.com/office/drawing/2014/main" id="{17969707-1B6C-40FB-B3AA-2180271FB3B5}"/>
              </a:ext>
            </a:extLst>
          </p:cNvPr>
          <p:cNvPicPr>
            <a:picLocks noChangeAspect="1"/>
          </p:cNvPicPr>
          <p:nvPr/>
        </p:nvPicPr>
        <p:blipFill>
          <a:blip r:embed="rId3"/>
          <a:stretch>
            <a:fillRect/>
          </a:stretch>
        </p:blipFill>
        <p:spPr>
          <a:xfrm>
            <a:off x="4752585" y="3705080"/>
            <a:ext cx="4001058" cy="2076740"/>
          </a:xfrm>
          <a:prstGeom prst="rect">
            <a:avLst/>
          </a:prstGeom>
        </p:spPr>
      </p:pic>
    </p:spTree>
    <p:extLst>
      <p:ext uri="{BB962C8B-B14F-4D97-AF65-F5344CB8AC3E}">
        <p14:creationId xmlns:p14="http://schemas.microsoft.com/office/powerpoint/2010/main" val="1013631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2000"/>
          </a:schemeClr>
        </a:solidFill>
        <a:effectLst/>
      </p:bgPr>
    </p:bg>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8C7D1068-DE6D-4643-92A8-C5FB67BD1822}"/>
              </a:ext>
            </a:extLst>
          </p:cNvPr>
          <p:cNvSpPr>
            <a:spLocks noGrp="1"/>
          </p:cNvSpPr>
          <p:nvPr>
            <p:ph idx="1"/>
          </p:nvPr>
        </p:nvSpPr>
        <p:spPr>
          <a:xfrm>
            <a:off x="680385" y="2847703"/>
            <a:ext cx="7783230" cy="3944983"/>
          </a:xfrm>
        </p:spPr>
        <p:txBody>
          <a:bodyPr>
            <a:noAutofit/>
          </a:bodyPr>
          <a:lstStyle/>
          <a:p>
            <a:r>
              <a:rPr lang="en-US" sz="1700" b="1" dirty="0"/>
              <a:t>Input</a:t>
            </a:r>
            <a:r>
              <a:rPr lang="en-US" sz="1700" dirty="0"/>
              <a:t>: It starts with an image.</a:t>
            </a:r>
          </a:p>
          <a:p>
            <a:r>
              <a:rPr lang="en-US" sz="1700" b="1" dirty="0"/>
              <a:t>Feature Extraction</a:t>
            </a:r>
            <a:r>
              <a:rPr lang="en-US" sz="1700" dirty="0"/>
              <a:t>: Then, YOLOX uses a part of its network to understand different details in the image by breaking it down into features (like colors, edges, shapes).</a:t>
            </a:r>
          </a:p>
          <a:p>
            <a:r>
              <a:rPr lang="en-US" sz="1700" b="1" dirty="0"/>
              <a:t>Grid Overlay</a:t>
            </a:r>
            <a:r>
              <a:rPr lang="en-US" sz="1700" dirty="0"/>
              <a:t>: The network divides the image into grids at different sizes to help locate objects precisely.</a:t>
            </a:r>
          </a:p>
          <a:p>
            <a:r>
              <a:rPr lang="en-US" sz="1700" b="1" dirty="0"/>
              <a:t>Processing Layers</a:t>
            </a:r>
            <a:r>
              <a:rPr lang="en-US" sz="1700" dirty="0"/>
              <a:t>: Each piece of the grid goes through layers within the network that make sense of what's in that section, identifying potential objects.</a:t>
            </a:r>
          </a:p>
          <a:p>
            <a:r>
              <a:rPr lang="en-US" sz="1700" b="1" dirty="0"/>
              <a:t>Output</a:t>
            </a:r>
            <a:r>
              <a:rPr lang="en-US" sz="1700" dirty="0"/>
              <a:t>: Finally, for each object detected, YOLOX decides what it is (classification), where it is (drawing a bounding box around it), and how sure it is that the object is actually there (confidence).</a:t>
            </a:r>
          </a:p>
          <a:p>
            <a:endParaRPr lang="en-US" sz="1700" dirty="0"/>
          </a:p>
          <a:p>
            <a:endParaRPr lang="en-US" sz="1700" dirty="0"/>
          </a:p>
          <a:p>
            <a:endParaRPr lang="en-US" sz="1700" dirty="0"/>
          </a:p>
        </p:txBody>
      </p:sp>
      <p:sp>
        <p:nvSpPr>
          <p:cNvPr id="21" name="Rectangle 20">
            <a:extLst>
              <a:ext uri="{FF2B5EF4-FFF2-40B4-BE49-F238E27FC236}">
                <a16:creationId xmlns:a16="http://schemas.microsoft.com/office/drawing/2014/main" id="{EC4489A5-1BEB-4122-83F3-F726D0878870}"/>
              </a:ext>
            </a:extLst>
          </p:cNvPr>
          <p:cNvSpPr/>
          <p:nvPr/>
        </p:nvSpPr>
        <p:spPr>
          <a:xfrm>
            <a:off x="285750" y="0"/>
            <a:ext cx="8572500" cy="2229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50" name="Picture 2" descr="YOLOX architecture: the FPN serves as the backbone network to extract multi-scale features from the input image, and output features at 3 scales to the head. The decoupled detection head outputs the classification, regression, and objectness scores.">
            <a:extLst>
              <a:ext uri="{FF2B5EF4-FFF2-40B4-BE49-F238E27FC236}">
                <a16:creationId xmlns:a16="http://schemas.microsoft.com/office/drawing/2014/main" id="{6A0306B5-B17F-4042-8756-FDDB59D82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65314"/>
            <a:ext cx="8572500" cy="2686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42505" y="-63411"/>
            <a:ext cx="6343672" cy="709865"/>
          </a:xfrm>
        </p:spPr>
        <p:txBody>
          <a:bodyPr/>
          <a:lstStyle/>
          <a:p>
            <a:r>
              <a:rPr lang="en-US" sz="1800" dirty="0">
                <a:solidFill>
                  <a:schemeClr val="tx1"/>
                </a:solidFill>
              </a:rPr>
              <a:t>YOLOX</a:t>
            </a:r>
            <a:r>
              <a:rPr lang="ru-RU" sz="1800" dirty="0">
                <a:solidFill>
                  <a:schemeClr val="tx1"/>
                </a:solidFill>
              </a:rPr>
              <a:t> </a:t>
            </a:r>
            <a:r>
              <a:rPr lang="en-US" sz="1800" dirty="0">
                <a:solidFill>
                  <a:schemeClr val="tx1"/>
                </a:solidFill>
              </a:rPr>
              <a:t>description</a:t>
            </a:r>
            <a:endParaRPr sz="1800" dirty="0">
              <a:solidFill>
                <a:schemeClr val="tx1"/>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1144</TotalTime>
  <Words>1005</Words>
  <Application>Microsoft Office PowerPoint</Application>
  <PresentationFormat>On-screen Show (4:3)</PresentationFormat>
  <Paragraphs>85</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Wingdings 3</vt:lpstr>
      <vt:lpstr>Ion Boardroom</vt:lpstr>
      <vt:lpstr>Rail Symbol Detect Project: Automated BOM Generation of Railways Schematics</vt:lpstr>
      <vt:lpstr>Introduction</vt:lpstr>
      <vt:lpstr>Part 1: Data Preparation and YOLOX Training </vt:lpstr>
      <vt:lpstr>Challenges</vt:lpstr>
      <vt:lpstr>Process Workflow</vt:lpstr>
      <vt:lpstr>Image Labeler</vt:lpstr>
      <vt:lpstr>Data Augmentation</vt:lpstr>
      <vt:lpstr>Data Augmentation: Comparison</vt:lpstr>
      <vt:lpstr>YOLOX description</vt:lpstr>
      <vt:lpstr>Training YOLOX</vt:lpstr>
      <vt:lpstr>Training YOLOX: Monitoring Loss Metrics</vt:lpstr>
      <vt:lpstr>Training YOLOX: Monitoring Loss Metrics</vt:lpstr>
      <vt:lpstr>Training YOLOX: Monitoring Loss Metrics</vt:lpstr>
      <vt:lpstr>Training YOLOX: Evaluation</vt:lpstr>
      <vt:lpstr>Part 2: Model Application and Further Processing </vt:lpstr>
      <vt:lpstr>Challenges</vt:lpstr>
      <vt:lpstr>Process Workflow</vt:lpstr>
      <vt:lpstr>Processing</vt:lpstr>
      <vt:lpstr>Results and Visualization</vt:lpstr>
      <vt:lpstr>Results and Visualization</vt:lpstr>
      <vt:lpstr>Results and Visualization</vt:lpstr>
      <vt:lpstr>Issues</vt:lpstr>
      <vt:lpstr>Future Work</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BOM for Israel Railways using YOLOX object detector</dc:title>
  <dc:subject/>
  <dc:creator>Stopc</dc:creator>
  <cp:keywords/>
  <dc:description>generated using python-pptx</dc:description>
  <cp:lastModifiedBy>Igor Admenko</cp:lastModifiedBy>
  <cp:revision>72</cp:revision>
  <dcterms:created xsi:type="dcterms:W3CDTF">2013-01-27T09:14:16Z</dcterms:created>
  <dcterms:modified xsi:type="dcterms:W3CDTF">2024-08-01T21:17:14Z</dcterms:modified>
  <cp:category/>
</cp:coreProperties>
</file>